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1359" r:id="rId2"/>
    <p:sldId id="1358" r:id="rId3"/>
    <p:sldId id="1349" r:id="rId4"/>
    <p:sldId id="1350" r:id="rId5"/>
    <p:sldId id="1357" r:id="rId6"/>
    <p:sldId id="1126" r:id="rId7"/>
    <p:sldId id="1127" r:id="rId8"/>
    <p:sldId id="1348" r:id="rId9"/>
    <p:sldId id="1319" r:id="rId10"/>
    <p:sldId id="1353" r:id="rId11"/>
    <p:sldId id="1351" r:id="rId12"/>
    <p:sldId id="1061" r:id="rId13"/>
    <p:sldId id="1355" r:id="rId14"/>
    <p:sldId id="13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C8BD0-017D-42AD-899F-F9CBC0D4CA74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EC52B-CE12-49CF-931D-8E9FC8346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1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269"/>
            <a:ext cx="10363200" cy="14701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308610" indent="0" algn="ctr">
              <a:buNone/>
              <a:defRPr/>
            </a:lvl2pPr>
            <a:lvl3pPr marL="617220" indent="0" algn="ctr">
              <a:buNone/>
              <a:defRPr/>
            </a:lvl3pPr>
            <a:lvl4pPr marL="925830" indent="0" algn="ctr">
              <a:buNone/>
              <a:defRPr/>
            </a:lvl4pPr>
            <a:lvl5pPr marL="1234440" indent="0" algn="ctr">
              <a:buNone/>
              <a:defRPr/>
            </a:lvl5pPr>
            <a:lvl6pPr marL="1543050" indent="0" algn="ctr">
              <a:buNone/>
              <a:defRPr/>
            </a:lvl6pPr>
            <a:lvl7pPr marL="1851660" indent="0" algn="ctr">
              <a:buNone/>
              <a:defRPr/>
            </a:lvl7pPr>
            <a:lvl8pPr marL="2160270" indent="0" algn="ctr">
              <a:buNone/>
              <a:defRPr/>
            </a:lvl8pPr>
            <a:lvl9pPr marL="24688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0513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394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85911" y="90012"/>
            <a:ext cx="3067051" cy="676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15240" y="90012"/>
            <a:ext cx="9018271" cy="67679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2403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892971" y="892971"/>
            <a:ext cx="10406063" cy="5072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51940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1764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31" y="4406265"/>
            <a:ext cx="10363200" cy="1363028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931" y="2906078"/>
            <a:ext cx="10363200" cy="1500188"/>
          </a:xfrm>
        </p:spPr>
        <p:txBody>
          <a:bodyPr anchor="b"/>
          <a:lstStyle>
            <a:lvl1pPr marL="0" indent="0">
              <a:buNone/>
              <a:defRPr sz="1350"/>
            </a:lvl1pPr>
            <a:lvl2pPr marL="308610" indent="0">
              <a:buNone/>
              <a:defRPr sz="1215"/>
            </a:lvl2pPr>
            <a:lvl3pPr marL="617220" indent="0">
              <a:buNone/>
              <a:defRPr sz="1080"/>
            </a:lvl3pPr>
            <a:lvl4pPr marL="925830" indent="0">
              <a:buNone/>
              <a:defRPr sz="945"/>
            </a:lvl4pPr>
            <a:lvl5pPr marL="1234440" indent="0">
              <a:buNone/>
              <a:defRPr sz="945"/>
            </a:lvl5pPr>
            <a:lvl6pPr marL="1543050" indent="0">
              <a:buNone/>
              <a:defRPr sz="945"/>
            </a:lvl6pPr>
            <a:lvl7pPr marL="1851660" indent="0">
              <a:buNone/>
              <a:defRPr sz="945"/>
            </a:lvl7pPr>
            <a:lvl8pPr marL="2160270" indent="0">
              <a:buNone/>
              <a:defRPr sz="945"/>
            </a:lvl8pPr>
            <a:lvl9pPr marL="2468880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028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615940" cy="5257800"/>
          </a:xfrm>
        </p:spPr>
        <p:txBody>
          <a:bodyPr/>
          <a:lstStyle>
            <a:lvl1pPr>
              <a:defRPr sz="1890"/>
            </a:lvl1pPr>
            <a:lvl2pPr>
              <a:defRPr sz="1620"/>
            </a:lvl2pPr>
            <a:lvl3pPr>
              <a:defRPr sz="1350"/>
            </a:lvl3pPr>
            <a:lvl4pPr>
              <a:defRPr sz="1215"/>
            </a:lvl4pPr>
            <a:lvl5pPr>
              <a:defRPr sz="1215"/>
            </a:lvl5pPr>
            <a:lvl6pPr>
              <a:defRPr sz="1215"/>
            </a:lvl6pPr>
            <a:lvl7pPr>
              <a:defRPr sz="1215"/>
            </a:lvl7pPr>
            <a:lvl8pPr>
              <a:defRPr sz="1215"/>
            </a:lvl8pPr>
            <a:lvl9pPr>
              <a:defRPr sz="121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8421" y="1600200"/>
            <a:ext cx="5615940" cy="5257800"/>
          </a:xfrm>
        </p:spPr>
        <p:txBody>
          <a:bodyPr/>
          <a:lstStyle>
            <a:lvl1pPr>
              <a:defRPr sz="1890"/>
            </a:lvl1pPr>
            <a:lvl2pPr>
              <a:defRPr sz="1620"/>
            </a:lvl2pPr>
            <a:lvl3pPr>
              <a:defRPr sz="1350"/>
            </a:lvl3pPr>
            <a:lvl4pPr>
              <a:defRPr sz="1215"/>
            </a:lvl4pPr>
            <a:lvl5pPr>
              <a:defRPr sz="1215"/>
            </a:lvl5pPr>
            <a:lvl6pPr>
              <a:defRPr sz="1215"/>
            </a:lvl6pPr>
            <a:lvl7pPr>
              <a:defRPr sz="1215"/>
            </a:lvl7pPr>
            <a:lvl8pPr>
              <a:defRPr sz="1215"/>
            </a:lvl8pPr>
            <a:lvl9pPr>
              <a:defRPr sz="121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8780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4478"/>
            <a:ext cx="5387340" cy="640080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558"/>
            <a:ext cx="5387340" cy="3951923"/>
          </a:xfrm>
        </p:spPr>
        <p:txBody>
          <a:bodyPr/>
          <a:lstStyle>
            <a:lvl1pPr>
              <a:defRPr sz="1620"/>
            </a:lvl1pPr>
            <a:lvl2pPr>
              <a:defRPr sz="1350"/>
            </a:lvl2pPr>
            <a:lvl3pPr>
              <a:defRPr sz="1215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157" y="1534478"/>
            <a:ext cx="5389244" cy="640080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157" y="2174558"/>
            <a:ext cx="5389244" cy="3951923"/>
          </a:xfrm>
        </p:spPr>
        <p:txBody>
          <a:bodyPr/>
          <a:lstStyle>
            <a:lvl1pPr>
              <a:defRPr sz="1620"/>
            </a:lvl1pPr>
            <a:lvl2pPr>
              <a:defRPr sz="1350"/>
            </a:lvl2pPr>
            <a:lvl3pPr>
              <a:defRPr sz="1215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048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2587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4666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2894"/>
            <a:ext cx="4011931" cy="1161573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311" y="272892"/>
            <a:ext cx="6816091" cy="5853588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4467"/>
            <a:ext cx="4011931" cy="4692015"/>
          </a:xfrm>
        </p:spPr>
        <p:txBody>
          <a:bodyPr/>
          <a:lstStyle>
            <a:lvl1pPr marL="0" indent="0">
              <a:buNone/>
              <a:defRPr sz="945"/>
            </a:lvl1pPr>
            <a:lvl2pPr marL="308610" indent="0">
              <a:buNone/>
              <a:defRPr sz="810"/>
            </a:lvl2pPr>
            <a:lvl3pPr marL="617220" indent="0">
              <a:buNone/>
              <a:defRPr sz="675"/>
            </a:lvl3pPr>
            <a:lvl4pPr marL="925830" indent="0">
              <a:buNone/>
              <a:defRPr sz="608"/>
            </a:lvl4pPr>
            <a:lvl5pPr marL="1234440" indent="0">
              <a:buNone/>
              <a:defRPr sz="608"/>
            </a:lvl5pPr>
            <a:lvl6pPr marL="1543050" indent="0">
              <a:buNone/>
              <a:defRPr sz="608"/>
            </a:lvl6pPr>
            <a:lvl7pPr marL="1851660" indent="0">
              <a:buNone/>
              <a:defRPr sz="608"/>
            </a:lvl7pPr>
            <a:lvl8pPr marL="2160270" indent="0">
              <a:buNone/>
              <a:defRPr sz="608"/>
            </a:lvl8pPr>
            <a:lvl9pPr marL="2468880" indent="0">
              <a:buNone/>
              <a:defRPr sz="60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4118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871" y="4800600"/>
            <a:ext cx="7315200" cy="567214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8871" y="612934"/>
            <a:ext cx="7315200" cy="4114800"/>
          </a:xfrm>
        </p:spPr>
        <p:txBody>
          <a:bodyPr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pPr lvl="0"/>
            <a:r>
              <a:rPr lang="en-US" noProof="0">
                <a:sym typeface="Calibri Bold" charset="0"/>
              </a:rPr>
              <a:t>Click icon to add picture</a:t>
            </a:r>
            <a:endParaRPr lang="en-GB" noProof="0">
              <a:sym typeface="Calibri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8871" y="5367814"/>
            <a:ext cx="7315200" cy="804386"/>
          </a:xfrm>
        </p:spPr>
        <p:txBody>
          <a:bodyPr/>
          <a:lstStyle>
            <a:lvl1pPr marL="0" indent="0">
              <a:buNone/>
              <a:defRPr sz="945"/>
            </a:lvl1pPr>
            <a:lvl2pPr marL="308610" indent="0">
              <a:buNone/>
              <a:defRPr sz="810"/>
            </a:lvl2pPr>
            <a:lvl3pPr marL="617220" indent="0">
              <a:buNone/>
              <a:defRPr sz="675"/>
            </a:lvl3pPr>
            <a:lvl4pPr marL="925830" indent="0">
              <a:buNone/>
              <a:defRPr sz="608"/>
            </a:lvl4pPr>
            <a:lvl5pPr marL="1234440" indent="0">
              <a:buNone/>
              <a:defRPr sz="608"/>
            </a:lvl5pPr>
            <a:lvl6pPr marL="1543050" indent="0">
              <a:buNone/>
              <a:defRPr sz="608"/>
            </a:lvl6pPr>
            <a:lvl7pPr marL="1851660" indent="0">
              <a:buNone/>
              <a:defRPr sz="608"/>
            </a:lvl7pPr>
            <a:lvl8pPr marL="2160270" indent="0">
              <a:buNone/>
              <a:defRPr sz="608"/>
            </a:lvl8pPr>
            <a:lvl9pPr marL="2468880" indent="0">
              <a:buNone/>
              <a:defRPr sz="60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53697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AAA1D40F-74D8-460B-ACAF-E9C4299D2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14816" y="90489"/>
            <a:ext cx="12268201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5955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panose="020F0702030404030204" pitchFamily="34" charset="0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7192E37E-1BCE-463B-AF5A-EDC85F454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1415184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5955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Bold" panose="020F0702030404030204" pitchFamily="34" charset="0"/>
              </a:rPr>
              <a:t>Edit Master text styles</a:t>
            </a:r>
          </a:p>
          <a:p>
            <a:pPr lvl="1"/>
            <a:r>
              <a:rPr lang="en-US" altLang="en-US">
                <a:sym typeface="Calibri Bold" panose="020F070203040403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3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sldNum="0" hdr="0" dt="0"/>
  <p:txStyles>
    <p:titleStyle>
      <a:lvl1pPr marL="28575" indent="-28575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j-lt"/>
          <a:ea typeface="+mj-ea"/>
          <a:cs typeface="+mj-cs"/>
          <a:sym typeface="Calibri Bold" panose="020F0702030404030204" pitchFamily="34" charset="0"/>
        </a:defRPr>
      </a:lvl1pPr>
      <a:lvl2pPr marL="28575" indent="-28575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panose="020F0702030404030204" pitchFamily="34" charset="0"/>
        </a:defRPr>
      </a:lvl2pPr>
      <a:lvl3pPr marL="28575" indent="-28575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panose="020F0702030404030204" pitchFamily="34" charset="0"/>
        </a:defRPr>
      </a:lvl3pPr>
      <a:lvl4pPr marL="28575" indent="-28575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panose="020F0702030404030204" pitchFamily="34" charset="0"/>
        </a:defRPr>
      </a:lvl4pPr>
      <a:lvl5pPr marL="28575" indent="-28575"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panose="020F0702030404030204" pitchFamily="34" charset="0"/>
        </a:defRPr>
      </a:lvl5pPr>
      <a:lvl6pPr marL="338614" algn="ctr" rtl="0" eaLnBrk="1" fontAlgn="base" hangingPunct="1">
        <a:spcBef>
          <a:spcPct val="0"/>
        </a:spcBef>
        <a:spcAft>
          <a:spcPct val="0"/>
        </a:spcAft>
        <a:defRPr sz="378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647224" algn="ctr" rtl="0" eaLnBrk="1" fontAlgn="base" hangingPunct="1">
        <a:spcBef>
          <a:spcPct val="0"/>
        </a:spcBef>
        <a:spcAft>
          <a:spcPct val="0"/>
        </a:spcAft>
        <a:defRPr sz="378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955834" algn="ctr" rtl="0" eaLnBrk="1" fontAlgn="base" hangingPunct="1">
        <a:spcBef>
          <a:spcPct val="0"/>
        </a:spcBef>
        <a:spcAft>
          <a:spcPct val="0"/>
        </a:spcAft>
        <a:defRPr sz="378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264444" algn="ctr" rtl="0" eaLnBrk="1" fontAlgn="base" hangingPunct="1">
        <a:spcBef>
          <a:spcPct val="0"/>
        </a:spcBef>
        <a:spcAft>
          <a:spcPct val="0"/>
        </a:spcAft>
        <a:defRPr sz="378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30188" indent="-230188" algn="l" rtl="0" eaLnBrk="0" fontAlgn="base" hangingPunct="0">
        <a:spcBef>
          <a:spcPts val="613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alibri Bold" panose="020F0702030404030204" pitchFamily="34" charset="0"/>
        </a:defRPr>
      </a:lvl1pPr>
      <a:lvl2pPr marL="192088" indent="-192088" algn="l" rtl="0" eaLnBrk="0" fontAlgn="base" hangingPunct="0">
        <a:spcBef>
          <a:spcPts val="538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Calibri Bold" panose="020F0702030404030204" pitchFamily="34" charset="0"/>
        </a:defRPr>
      </a:lvl2pPr>
      <a:lvl3pPr marL="763588" indent="-153988" algn="l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7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marL="1071563" indent="-153988" algn="l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13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marL="1381125" indent="-153988" algn="l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13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1689854" indent="-154305" algn="l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35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1998464" indent="-154305" algn="l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35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307074" indent="-154305" algn="l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35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2615684" indent="-154305" algn="l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35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C837C-2CBE-FE9A-74F0-3DB8FCF3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1" y="1217326"/>
            <a:ext cx="12268201" cy="1508125"/>
          </a:xfrm>
        </p:spPr>
        <p:txBody>
          <a:bodyPr/>
          <a:lstStyle/>
          <a:p>
            <a:r>
              <a:rPr lang="en-GB" sz="4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PATTERNS OF BURNOUT </a:t>
            </a:r>
            <a:b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TO IDENTIFY AND MANAGE FEELINGS OF OVERWHELM AND EXHAUSTION </a:t>
            </a:r>
            <a:b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THE WORKPLACE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2C3FE-A1BE-A4FF-9994-3C1F0D35C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056" y="3666836"/>
            <a:ext cx="8505728" cy="319116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 Ann Williamson (BSCAH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Accred</a:t>
            </a:r>
            <a:r>
              <a:rPr lang="en-US" dirty="0"/>
              <a:t>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December 2022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701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54B55E-6E8A-9609-BBA6-3B6EEEDDB157}"/>
              </a:ext>
            </a:extLst>
          </p:cNvPr>
          <p:cNvSpPr txBox="1"/>
          <p:nvPr/>
        </p:nvSpPr>
        <p:spPr>
          <a:xfrm>
            <a:off x="2438400" y="346517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Timeout</a:t>
            </a:r>
            <a:endParaRPr lang="en-GB" sz="54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A6F6F-5FD5-59D7-A379-A2A0B34572FE}"/>
              </a:ext>
            </a:extLst>
          </p:cNvPr>
          <p:cNvSpPr txBox="1"/>
          <p:nvPr/>
        </p:nvSpPr>
        <p:spPr>
          <a:xfrm>
            <a:off x="1108363" y="1823845"/>
            <a:ext cx="9107055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Physical exercise such as jogging, dance </a:t>
            </a:r>
            <a:r>
              <a:rPr lang="en-US" sz="36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US" sz="3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36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50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Self hypnosis or meditation</a:t>
            </a:r>
          </a:p>
          <a:p>
            <a:pPr rtl="0">
              <a:spcBef>
                <a:spcPts val="500"/>
              </a:spcBef>
              <a:spcAft>
                <a:spcPts val="0"/>
              </a:spcAft>
            </a:pPr>
            <a:endParaRPr lang="en-US" sz="36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50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Creative outlet such as painting, writing</a:t>
            </a:r>
          </a:p>
          <a:p>
            <a:pPr>
              <a:spcBef>
                <a:spcPts val="500"/>
              </a:spcBef>
            </a:pPr>
            <a:endParaRPr lang="en-US" sz="3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500"/>
              </a:spcBef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Brief resets as necessary</a:t>
            </a:r>
            <a:endParaRPr lang="en-US" sz="36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500"/>
              </a:spcBef>
              <a:spcAft>
                <a:spcPts val="0"/>
              </a:spcAft>
            </a:pPr>
            <a:endParaRPr lang="en-US" sz="36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89303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6F3DDB-D1B5-9C9A-D1BA-3F66075192BA}"/>
              </a:ext>
            </a:extLst>
          </p:cNvPr>
          <p:cNvSpPr txBox="1"/>
          <p:nvPr/>
        </p:nvSpPr>
        <p:spPr>
          <a:xfrm>
            <a:off x="267856" y="166255"/>
            <a:ext cx="6345380" cy="776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6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can help?</a:t>
            </a:r>
            <a:endParaRPr lang="en-US" sz="36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60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Sleep - as much as possible </a:t>
            </a:r>
            <a:endParaRPr lang="en-US" sz="36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90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Eat healthy, regular meals</a:t>
            </a:r>
            <a:endParaRPr lang="en-US" sz="36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90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Keep hydrated - drink a lot of water</a:t>
            </a:r>
            <a:endParaRPr lang="en-US" sz="36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90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 with positive people</a:t>
            </a:r>
          </a:p>
          <a:p>
            <a:pPr>
              <a:spcBef>
                <a:spcPts val="900"/>
              </a:spcBef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Laugh/smile</a:t>
            </a:r>
            <a:endParaRPr lang="en-US" sz="3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Resolve conflicts </a:t>
            </a:r>
          </a:p>
          <a:p>
            <a:pPr>
              <a:spcBef>
                <a:spcPts val="900"/>
              </a:spcBef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Say no – with a smile!</a:t>
            </a:r>
            <a:endParaRPr lang="en-US" sz="36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 to others</a:t>
            </a:r>
          </a:p>
          <a:p>
            <a:pPr rtl="0">
              <a:spcBef>
                <a:spcPts val="900"/>
              </a:spcBef>
              <a:spcAft>
                <a:spcPts val="0"/>
              </a:spcAft>
            </a:pPr>
            <a:endParaRPr lang="en-US" sz="36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dirty="0"/>
            </a:br>
            <a:endParaRPr lang="en-GB" dirty="0"/>
          </a:p>
        </p:txBody>
      </p:sp>
      <p:pic>
        <p:nvPicPr>
          <p:cNvPr id="3074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E2142A-B37B-6AFD-BBD8-E199922D8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52" y="157019"/>
            <a:ext cx="4848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5516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1">
            <a:extLst>
              <a:ext uri="{FF2B5EF4-FFF2-40B4-BE49-F238E27FC236}">
                <a16:creationId xmlns:a16="http://schemas.microsoft.com/office/drawing/2014/main" id="{38B47CBA-09F5-4553-8BA4-114B2C0CF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32509"/>
            <a:ext cx="10252364" cy="605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Enjoy nature </a:t>
            </a:r>
          </a:p>
          <a:p>
            <a:pPr rtl="0">
              <a:spcBef>
                <a:spcPts val="900"/>
              </a:spcBef>
              <a:spcAft>
                <a:spcPts val="0"/>
              </a:spcAft>
            </a:pP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Take time to relax</a:t>
            </a:r>
            <a:endParaRPr lang="en-US" sz="4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900"/>
              </a:spcBef>
              <a:spcAft>
                <a:spcPts val="0"/>
              </a:spcAft>
            </a:pP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</a:p>
          <a:p>
            <a:pPr>
              <a:spcBef>
                <a:spcPts val="900"/>
              </a:spcBef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 scan </a:t>
            </a:r>
            <a:endParaRPr lang="en-US" sz="4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Breathe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grateful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compassionate to yourself as well as others!</a:t>
            </a:r>
          </a:p>
        </p:txBody>
      </p:sp>
      <p:pic>
        <p:nvPicPr>
          <p:cNvPr id="3" name="Picture 2" descr="A body of water surrounded by trees and grass&#10;&#10;Description automatically generated with medium confidence">
            <a:extLst>
              <a:ext uri="{FF2B5EF4-FFF2-40B4-BE49-F238E27FC236}">
                <a16:creationId xmlns:a16="http://schemas.microsoft.com/office/drawing/2014/main" id="{0F285B34-FCCE-322E-68D1-9DE2F03A4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64" y="332509"/>
            <a:ext cx="6456218" cy="48421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A1EA0-DFCE-C5F4-1EED-F99B09B8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16" y="90490"/>
            <a:ext cx="12268201" cy="990166"/>
          </a:xfrm>
        </p:spPr>
        <p:txBody>
          <a:bodyPr/>
          <a:lstStyle/>
          <a:p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Use Imagery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B0548-E675-477C-A58D-1EF5ECEF9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20437"/>
            <a:ext cx="11719984" cy="6137564"/>
          </a:xfrm>
        </p:spPr>
        <p:txBody>
          <a:bodyPr/>
          <a:lstStyle/>
          <a:p>
            <a:pPr indent="-127000"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Visual:-</a:t>
            </a:r>
            <a:endParaRPr lang="en-US" sz="32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27000" rtl="0">
              <a:spcBef>
                <a:spcPts val="30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you see yourself</a:t>
            </a:r>
            <a:endParaRPr lang="en-US" sz="32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27000" rtl="0">
              <a:spcBef>
                <a:spcPts val="30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you see others or events</a:t>
            </a:r>
            <a:endParaRPr lang="en-US" sz="32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27000" rtl="0">
              <a:spcBef>
                <a:spcPts val="30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you see your symptoms</a:t>
            </a:r>
            <a:endParaRPr lang="en-US" sz="32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27000" rtl="0">
              <a:spcBef>
                <a:spcPts val="0"/>
              </a:spcBef>
              <a:spcAft>
                <a:spcPts val="0"/>
              </a:spcAft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27000"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Auditory:-</a:t>
            </a:r>
            <a:endParaRPr lang="en-US" sz="32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27000" rtl="0">
              <a:spcBef>
                <a:spcPts val="30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Self critical internal dialogue</a:t>
            </a:r>
            <a:endParaRPr lang="en-US" sz="32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27000" rtl="0">
              <a:spcBef>
                <a:spcPts val="0"/>
              </a:spcBef>
              <a:spcAft>
                <a:spcPts val="0"/>
              </a:spcAft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27000"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Positive mental rehearsal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-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Associate with your desired outcome</a:t>
            </a:r>
            <a:endParaRPr lang="en-US" sz="32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27000" rtl="0">
              <a:spcBef>
                <a:spcPts val="30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Goal setting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Associate with the goal</a:t>
            </a:r>
          </a:p>
          <a:p>
            <a:pPr indent="-127000" rtl="0">
              <a:spcBef>
                <a:spcPts val="300"/>
              </a:spcBef>
              <a:spcAft>
                <a:spcPts val="0"/>
              </a:spcAft>
            </a:pPr>
            <a:endParaRPr lang="en-US" sz="8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27000" rtl="0">
              <a:spcBef>
                <a:spcPts val="30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Client generated imagery of a specific problem</a:t>
            </a:r>
            <a:endParaRPr lang="en-US" sz="32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27000" rtl="0">
              <a:spcBef>
                <a:spcPts val="30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does it look like – what change can you make that would be helpful?</a:t>
            </a:r>
            <a:endParaRPr lang="en-US" sz="32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634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7051-7E96-5F5F-CB2D-CCC64CC8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16" y="90490"/>
            <a:ext cx="12268201" cy="888566"/>
          </a:xfrm>
        </p:spPr>
        <p:txBody>
          <a:bodyPr/>
          <a:lstStyle/>
          <a:p>
            <a:r>
              <a:rPr lang="en-GB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Compassionate Friend Imagery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C1767-5B66-C592-CFF7-E58F8E1D9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979056"/>
            <a:ext cx="11526020" cy="5878944"/>
          </a:xfrm>
        </p:spPr>
        <p:txBody>
          <a:bodyPr/>
          <a:lstStyle/>
          <a:p>
            <a:pPr indent="-127000"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Close eyes and remember a recent time when you</a:t>
            </a:r>
            <a:r>
              <a:rPr lang="en-US" sz="3200" dirty="0"/>
              <a:t>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had self criticism</a:t>
            </a:r>
            <a:endParaRPr lang="en-US" sz="3200" b="0" dirty="0">
              <a:effectLst/>
            </a:endParaRPr>
          </a:p>
          <a:p>
            <a:pPr indent="-127000" rtl="0">
              <a:spcBef>
                <a:spcPts val="30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Imagine something to </a:t>
            </a:r>
            <a:r>
              <a:rPr lang="en-US" sz="3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symbolise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the critical voice –</a:t>
            </a:r>
            <a:r>
              <a:rPr lang="en-US" sz="3200" dirty="0"/>
              <a:t>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listen to what it says – notice tonality – notice how</a:t>
            </a:r>
            <a:r>
              <a:rPr lang="en-US" sz="3200" dirty="0"/>
              <a:t>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 makes you feel</a:t>
            </a:r>
            <a:endParaRPr lang="en-US" sz="3200" b="0" dirty="0">
              <a:effectLst/>
            </a:endParaRPr>
          </a:p>
          <a:p>
            <a:pPr indent="-127000" rtl="0">
              <a:spcBef>
                <a:spcPts val="300"/>
              </a:spcBef>
              <a:spcAft>
                <a:spcPts val="0"/>
              </a:spcAft>
            </a:pPr>
            <a:endParaRPr lang="en-US" sz="2000" i="0" u="none" strike="noStrik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-127000" rtl="0">
              <a:spcBef>
                <a:spcPts val="30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Imagine something to represent the strong,</a:t>
            </a:r>
            <a:r>
              <a:rPr lang="en-US" sz="3200" dirty="0"/>
              <a:t>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compassionate friend part of yourself  - listen to</a:t>
            </a:r>
            <a:r>
              <a:rPr lang="en-US" sz="3200" dirty="0"/>
              <a:t>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that part is saying – notice the tonality and</a:t>
            </a:r>
            <a:r>
              <a:rPr lang="en-US" sz="3200" dirty="0"/>
              <a:t>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it makes you feel.</a:t>
            </a:r>
            <a:endParaRPr lang="en-US" sz="3200" b="0" dirty="0">
              <a:effectLst/>
            </a:endParaRPr>
          </a:p>
          <a:p>
            <a:pPr indent="-127000" rtl="0">
              <a:spcBef>
                <a:spcPts val="0"/>
              </a:spcBef>
              <a:spcAft>
                <a:spcPts val="0"/>
              </a:spcAft>
            </a:pPr>
            <a:endParaRPr lang="en-US" sz="3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-127000"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Which is working better to encourage you to do better?</a:t>
            </a:r>
            <a:endParaRPr lang="en-US" sz="3200" b="0" dirty="0">
              <a:effectLst/>
            </a:endParaRPr>
          </a:p>
          <a:p>
            <a:pPr indent="-127000" rtl="0">
              <a:spcBef>
                <a:spcPts val="30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Practice until your compassionate friend activates as easily as your self criticism!</a:t>
            </a:r>
            <a:endParaRPr lang="en-US" sz="3200" b="0" dirty="0">
              <a:effectLst/>
            </a:endParaRPr>
          </a:p>
          <a:p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8475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48517-9CE6-94A4-4E02-D6D89B04C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16" y="90489"/>
            <a:ext cx="12268201" cy="1166811"/>
          </a:xfrm>
        </p:spPr>
        <p:txBody>
          <a:bodyPr/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Stress is not Burnout</a:t>
            </a:r>
            <a:endParaRPr lang="en-GB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D745-076D-D6FA-DA11-CFCA871A3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33500"/>
            <a:ext cx="11796184" cy="5524500"/>
          </a:xfrm>
        </p:spPr>
        <p:txBody>
          <a:bodyPr/>
          <a:lstStyle/>
          <a:p>
            <a:pPr marL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N W6"/>
                <a:cs typeface="Calibri" panose="020F0502020204030204" pitchFamily="34" charset="0"/>
              </a:rPr>
              <a:t>Stress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		</a:t>
            </a:r>
            <a:r>
              <a:rPr lang="en-GB" sz="32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N W6"/>
                <a:cs typeface="Calibri" panose="020F0502020204030204" pitchFamily="34" charset="0"/>
              </a:rPr>
              <a:t>Burnout </a:t>
            </a:r>
            <a:endParaRPr lang="en-GB" sz="120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240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ヒラギノ角ゴ ProN W6"/>
              <a:cs typeface="Calibri" panose="020F0502020204030204" pitchFamily="34" charset="0"/>
            </a:endParaRPr>
          </a:p>
          <a:p>
            <a:pPr marL="0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N W6"/>
                <a:cs typeface="Calibri" panose="020F0502020204030204" pitchFamily="34" charset="0"/>
              </a:rPr>
              <a:t>Over-engagement					</a:t>
            </a:r>
            <a:r>
              <a:rPr lang="en-GB" sz="3600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Dis-engagement</a:t>
            </a: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80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N W6"/>
                <a:cs typeface="Calibri" panose="020F0502020204030204" pitchFamily="34" charset="0"/>
              </a:rPr>
              <a:t>Emotions are overreactive		</a:t>
            </a:r>
            <a:r>
              <a:rPr lang="en-GB" sz="3600" kern="1200" dirty="0">
                <a:solidFill>
                  <a:srgbClr val="000000"/>
                </a:solidFill>
                <a:latin typeface="Calibri" panose="020F0502020204030204" pitchFamily="34" charset="0"/>
                <a:ea typeface="ヒラギノ角ゴ ProN W6"/>
                <a:cs typeface="Calibri" panose="020F0502020204030204" pitchFamily="34" charset="0"/>
              </a:rPr>
              <a:t>         </a:t>
            </a:r>
            <a:r>
              <a:rPr lang="en-GB" sz="36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N W6"/>
                <a:cs typeface="Calibri" panose="020F0502020204030204" pitchFamily="34" charset="0"/>
              </a:rPr>
              <a:t>Emotions are blunted</a:t>
            </a: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80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N W6"/>
                <a:cs typeface="Calibri" panose="020F0502020204030204" pitchFamily="34" charset="0"/>
              </a:rPr>
              <a:t>Produces urgency 					Produces helplessness  and hyperactivity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GB" sz="3600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36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N W6"/>
                <a:cs typeface="Calibri" panose="020F0502020204030204" pitchFamily="34" charset="0"/>
              </a:rPr>
              <a:t>hopelessness</a:t>
            </a:r>
            <a:endParaRPr lang="en-GB" sz="3600" kern="1200" dirty="0">
              <a:solidFill>
                <a:srgbClr val="000000"/>
              </a:solidFill>
              <a:latin typeface="Calibri" panose="020F0502020204030204" pitchFamily="34" charset="0"/>
              <a:ea typeface="ヒラギノ角ゴ ProN W6"/>
              <a:cs typeface="Calibri" panose="020F0502020204030204" pitchFamily="34" charset="0"/>
            </a:endParaRPr>
          </a:p>
          <a:p>
            <a:pPr marL="0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80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ヒラギノ角ゴ ProN W6"/>
              <a:cs typeface="Calibri" panose="020F0502020204030204" pitchFamily="34" charset="0"/>
            </a:endParaRPr>
          </a:p>
          <a:p>
            <a:pPr marL="0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N W6"/>
                <a:cs typeface="Calibri" panose="020F0502020204030204" pitchFamily="34" charset="0"/>
              </a:rPr>
              <a:t>Loss of energy						</a:t>
            </a:r>
            <a:r>
              <a:rPr lang="en-US" sz="36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ヒラギノ角ゴ ProN W6"/>
                <a:cs typeface="Calibri" panose="020F0502020204030204" pitchFamily="34" charset="0"/>
              </a:rPr>
              <a:t>Loss of motivation, 									ideals, and hope</a:t>
            </a: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6126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C0ED-1EDB-FF0B-5EC8-AC691C94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545" y="0"/>
            <a:ext cx="12330545" cy="1385455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 based risk factors for burn out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AAF35-F66D-7F06-6B8D-7ECFF94E9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5382"/>
            <a:ext cx="11415184" cy="5592618"/>
          </a:xfrm>
        </p:spPr>
        <p:txBody>
          <a:bodyPr/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Feeling like you have little or no control over your work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Lack of recognition or reward for good work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Unclear or overly demanding job expectations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Doing work that’s monotonous or unchallenging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Working in a chaotic or high-pressure environment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Bef>
                <a:spcPts val="50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Taking on too many responsibilities, without enough help from others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7951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36CB3-D9DF-2519-1D02-3D4A0FBCF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16" y="90489"/>
            <a:ext cx="12268201" cy="1230311"/>
          </a:xfrm>
        </p:spPr>
        <p:txBody>
          <a:bodyPr/>
          <a:lstStyle/>
          <a:p>
            <a:pPr indent="-12700" rtl="0">
              <a:spcBef>
                <a:spcPts val="0"/>
              </a:spcBef>
              <a:spcAft>
                <a:spcPts val="0"/>
              </a:spcAft>
            </a:pPr>
            <a:b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Personal risk factors for burnout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35ABF-2D21-4C3B-A404-751DC04C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582" y="1320800"/>
            <a:ext cx="11656003" cy="5537200"/>
          </a:xfrm>
        </p:spPr>
        <p:txBody>
          <a:bodyPr/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Working too much, without enough time for socializing or relaxing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Bef>
                <a:spcPts val="50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Lack of close, supportive relationships</a:t>
            </a:r>
          </a:p>
          <a:p>
            <a:pPr marL="0" indent="0" rtl="0" fontAlgn="base">
              <a:spcBef>
                <a:spcPts val="500"/>
              </a:spcBef>
              <a:spcAft>
                <a:spcPts val="0"/>
              </a:spcAft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Bef>
                <a:spcPts val="50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 getting enough sleep</a:t>
            </a:r>
          </a:p>
          <a:p>
            <a:pPr marL="0" indent="0" rtl="0" fontAlgn="base">
              <a:spcBef>
                <a:spcPts val="500"/>
              </a:spcBef>
              <a:spcAft>
                <a:spcPts val="0"/>
              </a:spcAft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Bef>
                <a:spcPts val="50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Perfectionistic tendencies; nothing is ever good enough</a:t>
            </a:r>
          </a:p>
          <a:p>
            <a:pPr marL="0" indent="0" rtl="0" fontAlgn="base">
              <a:spcBef>
                <a:spcPts val="500"/>
              </a:spcBef>
              <a:spcAft>
                <a:spcPts val="0"/>
              </a:spcAft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Pessimistic view of yourself and the world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need to be in control; reluctance to delegate to others</a:t>
            </a:r>
          </a:p>
          <a:p>
            <a:pPr marL="0" indent="0"/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874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5AA593-BFC2-C735-4B18-1E35B3632E48}"/>
              </a:ext>
            </a:extLst>
          </p:cNvPr>
          <p:cNvSpPr txBox="1"/>
          <p:nvPr/>
        </p:nvSpPr>
        <p:spPr>
          <a:xfrm>
            <a:off x="591127" y="1634836"/>
            <a:ext cx="1057563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Feelings of energy depletion or exhaustion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Increased mental distance from job,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     negativism, cynicism, compassion fatigue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Reduced professional efficacy 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Caused by chronic workplace stress,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not successfully managed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B1AF62-0C19-727A-54DA-864FCFEADEC5}"/>
              </a:ext>
            </a:extLst>
          </p:cNvPr>
          <p:cNvSpPr txBox="1"/>
          <p:nvPr/>
        </p:nvSpPr>
        <p:spPr>
          <a:xfrm>
            <a:off x="480291" y="319292"/>
            <a:ext cx="82281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WHO Classifies burnout as:</a:t>
            </a:r>
          </a:p>
        </p:txBody>
      </p:sp>
    </p:spTree>
    <p:extLst>
      <p:ext uri="{BB962C8B-B14F-4D97-AF65-F5344CB8AC3E}">
        <p14:creationId xmlns:p14="http://schemas.microsoft.com/office/powerpoint/2010/main" val="2352306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5">
            <a:extLst>
              <a:ext uri="{FF2B5EF4-FFF2-40B4-BE49-F238E27FC236}">
                <a16:creationId xmlns:a16="http://schemas.microsoft.com/office/drawing/2014/main" id="{3FE518E8-E540-4707-A73D-53F58A959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550988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59" name="TextBox 6">
            <a:extLst>
              <a:ext uri="{FF2B5EF4-FFF2-40B4-BE49-F238E27FC236}">
                <a16:creationId xmlns:a16="http://schemas.microsoft.com/office/drawing/2014/main" id="{B8F10BAF-3731-4359-B7CA-3D2A36B02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64" y="4313238"/>
            <a:ext cx="66373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Pressures exerted from outside balance against inner resistance (resilience)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E1D446-2C83-4D94-A7DD-8CC8C73EA733}"/>
              </a:ext>
            </a:extLst>
          </p:cNvPr>
          <p:cNvSpPr txBox="1"/>
          <p:nvPr/>
        </p:nvSpPr>
        <p:spPr>
          <a:xfrm>
            <a:off x="3491345" y="301834"/>
            <a:ext cx="4551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Resilience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>
            <a:extLst>
              <a:ext uri="{FF2B5EF4-FFF2-40B4-BE49-F238E27FC236}">
                <a16:creationId xmlns:a16="http://schemas.microsoft.com/office/drawing/2014/main" id="{2B1A6618-85CD-44E8-BD00-1572C7887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1265238"/>
            <a:ext cx="4357688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03" name="TextBox 4">
            <a:extLst>
              <a:ext uri="{FF2B5EF4-FFF2-40B4-BE49-F238E27FC236}">
                <a16:creationId xmlns:a16="http://schemas.microsoft.com/office/drawing/2014/main" id="{6F7AD6AF-0229-411F-9EB7-8BA68F534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918" y="881856"/>
            <a:ext cx="3505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RESILIENCE</a:t>
            </a:r>
          </a:p>
        </p:txBody>
      </p:sp>
      <p:sp>
        <p:nvSpPr>
          <p:cNvPr id="281604" name="TextBox 5">
            <a:extLst>
              <a:ext uri="{FF2B5EF4-FFF2-40B4-BE49-F238E27FC236}">
                <a16:creationId xmlns:a16="http://schemas.microsoft.com/office/drawing/2014/main" id="{D1A2A35B-F31F-4120-A6DF-A27E2C582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592762"/>
            <a:ext cx="47323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Bold" panose="020F0702030404030204" pitchFamily="34" charset="0"/>
                <a:cs typeface="ヒラギノ角ゴ ProN W6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PRIORITISE / DEPRIORITISE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itle 1">
            <a:extLst>
              <a:ext uri="{FF2B5EF4-FFF2-40B4-BE49-F238E27FC236}">
                <a16:creationId xmlns:a16="http://schemas.microsoft.com/office/drawing/2014/main" id="{AD5AE945-2FD0-4B2A-BE77-62DE7F49AA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16000" y="195263"/>
            <a:ext cx="10233891" cy="2736850"/>
          </a:xfrm>
        </p:spPr>
        <p:txBody>
          <a:bodyPr/>
          <a:lstStyle/>
          <a:p>
            <a:pPr marL="0" indent="0"/>
            <a:r>
              <a:rPr lang="en-GB" alt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A car tyre needs topping up regularly</a:t>
            </a:r>
            <a:br>
              <a:rPr lang="en-GB" alt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- otherwise it goes flat!</a:t>
            </a:r>
          </a:p>
        </p:txBody>
      </p:sp>
      <p:pic>
        <p:nvPicPr>
          <p:cNvPr id="278531" name="Picture 2">
            <a:extLst>
              <a:ext uri="{FF2B5EF4-FFF2-40B4-BE49-F238E27FC236}">
                <a16:creationId xmlns:a16="http://schemas.microsoft.com/office/drawing/2014/main" id="{DB337216-F61A-4B0B-91E4-766A3A216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141663"/>
            <a:ext cx="3455988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2" name="Picture 5">
            <a:extLst>
              <a:ext uri="{FF2B5EF4-FFF2-40B4-BE49-F238E27FC236}">
                <a16:creationId xmlns:a16="http://schemas.microsoft.com/office/drawing/2014/main" id="{B7DD2AE0-6CFD-4968-A763-999A876BE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141664"/>
            <a:ext cx="39036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itle 1">
            <a:extLst>
              <a:ext uri="{FF2B5EF4-FFF2-40B4-BE49-F238E27FC236}">
                <a16:creationId xmlns:a16="http://schemas.microsoft.com/office/drawing/2014/main" id="{09E19F30-C041-4435-A795-E84AE9AF99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63750" y="484189"/>
            <a:ext cx="7772400" cy="1470025"/>
          </a:xfrm>
        </p:spPr>
        <p:txBody>
          <a:bodyPr/>
          <a:lstStyle/>
          <a:p>
            <a:pPr marL="0" indent="0"/>
            <a:r>
              <a:rPr lang="en-GB" alt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You cannot serve from an empty cup</a:t>
            </a:r>
          </a:p>
        </p:txBody>
      </p:sp>
      <p:pic>
        <p:nvPicPr>
          <p:cNvPr id="280579" name="Picture 4">
            <a:extLst>
              <a:ext uri="{FF2B5EF4-FFF2-40B4-BE49-F238E27FC236}">
                <a16:creationId xmlns:a16="http://schemas.microsoft.com/office/drawing/2014/main" id="{111314FE-CE8E-4B5C-A14F-5D4F74C2C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6" y="2565401"/>
            <a:ext cx="4932363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 cop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Office Them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539</Words>
  <Application>Microsoft Office PowerPoint</Application>
  <PresentationFormat>Widescreen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Bold</vt:lpstr>
      <vt:lpstr>Office Theme copy</vt:lpstr>
      <vt:lpstr>PATTERNS OF BURNOUT  HOW TO IDENTIFY AND MANAGE FEELINGS OF OVERWHELM AND EXHAUSTION  IN THE WORKPLACE</vt:lpstr>
      <vt:lpstr>Stress is not Burnout</vt:lpstr>
      <vt:lpstr> Work based risk factors for burn out  </vt:lpstr>
      <vt:lpstr> Personal risk factors for burnout  </vt:lpstr>
      <vt:lpstr>PowerPoint Presentation</vt:lpstr>
      <vt:lpstr>PowerPoint Presentation</vt:lpstr>
      <vt:lpstr>PowerPoint Presentation</vt:lpstr>
      <vt:lpstr>A car tyre needs topping up regularly - otherwise it goes flat!</vt:lpstr>
      <vt:lpstr>You cannot serve from an empty cup</vt:lpstr>
      <vt:lpstr>PowerPoint Presentation</vt:lpstr>
      <vt:lpstr>PowerPoint Presentation</vt:lpstr>
      <vt:lpstr>PowerPoint Presentation</vt:lpstr>
      <vt:lpstr>Use Imagery</vt:lpstr>
      <vt:lpstr>Compassionate Friend Imagery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Williamson</dc:creator>
  <cp:lastModifiedBy>Hilary Walker</cp:lastModifiedBy>
  <cp:revision>6</cp:revision>
  <dcterms:created xsi:type="dcterms:W3CDTF">2022-11-07T16:42:22Z</dcterms:created>
  <dcterms:modified xsi:type="dcterms:W3CDTF">2022-12-07T11:43:53Z</dcterms:modified>
</cp:coreProperties>
</file>